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8"/>
  </p:notesMasterIdLst>
  <p:sldIdLst>
    <p:sldId id="264" r:id="rId2"/>
    <p:sldId id="270" r:id="rId3"/>
    <p:sldId id="289" r:id="rId4"/>
    <p:sldId id="299" r:id="rId5"/>
    <p:sldId id="333" r:id="rId6"/>
    <p:sldId id="334" r:id="rId7"/>
    <p:sldId id="335" r:id="rId8"/>
    <p:sldId id="344" r:id="rId9"/>
    <p:sldId id="281" r:id="rId10"/>
    <p:sldId id="337" r:id="rId11"/>
    <p:sldId id="288" r:id="rId12"/>
    <p:sldId id="341" r:id="rId13"/>
    <p:sldId id="339" r:id="rId14"/>
    <p:sldId id="340" r:id="rId15"/>
    <p:sldId id="343" r:id="rId16"/>
    <p:sldId id="312" r:id="rId17"/>
  </p:sldIdLst>
  <p:sldSz cx="18288000" cy="10287000"/>
  <p:notesSz cx="6858000" cy="9144000"/>
  <p:embeddedFontLst>
    <p:embeddedFont>
      <p:font typeface="Proxima Nova" panose="020B0604020202020204" charset="0"/>
      <p:regular r:id="rId19"/>
      <p:bold r:id="rId20"/>
      <p:italic r:id="rId21"/>
      <p:boldItalic r:id="rId22"/>
    </p:embeddedFont>
    <p:embeddedFont>
      <p:font typeface="Proxima Nova Semibold" panose="020B0604020202020204" charset="0"/>
      <p:regular r:id="rId23"/>
      <p:bold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D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2479AA-1188-46D5-84F2-6A872CF9E262}">
  <a:tblStyle styleId="{F12479AA-1188-46D5-84F2-6A872CF9E262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32" d="100"/>
          <a:sy n="32" d="100"/>
        </p:scale>
        <p:origin x="994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38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03d3ff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603d3ff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(Слайд 1: Титульный лист)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Добрый день, уважаемые члены аттестационной комиссии! Меня зовут Доготарь Дмитрий, я представляю вашему вниманию свою дипломную работу по теме: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Прогнозирование оттока клиентов телеком-компании и формирование персонализированных рекомендаций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Исследование проводилось на общедоступном датасете Telco Customer Churn с Kaggle, содержащем 7043 записи о клиентах.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1865A552-A026-7D09-EB16-B5A16402A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A96DD61C-2809-D8DD-D44D-0501C8C99D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A9A05781-6AD6-9FCC-EBBD-BAA121E5B4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(Слайд 10: Поиск точки максимальной прибыли)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Поэтому я провел экономический анализ. Я задал простые бизнес-допущения: сколько мы тратим на удержание, сколько в среднем принесет удержанный клиент, и какова вероятность, что он примет наше предложение.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Затем я рассчитал чистую прибыль для каждого возможного порога вероятности оттока — от 0 до 100%.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 графике вы видите результат. Максимальная прибыль достигается не при максимальном охвате, а в конкретной точке. Оптимальный порог составил 64,2%. Это и есть наши «целевые» клиенты. Такая стратегия на тестовой выборке принесла бы компании условную прибыль в $25,662.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5758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6f911c6f3_2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6f911c6f3_2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(Слайд 11: Кого нашли. Что им предложить?)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Итак, мы знаем, кого нужно удерживать. На тестовой выборке это 410 клиентов. Но что им предложить? Рассылать всем одинаковую скидку — неэффективно.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Я использовал метод k-ближайших соседей (k-NN). Для каждого "рискового" клиента я нашел в данных самого похожего на него, но лояльного клиента — его "двойника".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6F1B4338-3013-9553-2ADD-EC4CA748D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B254C875-992E-DA06-1817-355CBDC842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5098D226-7678-53B6-7473-BF52A25821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(Слайд 12: Почему клиент уходит? Делаем модель понятной)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Чтобы менеджер по удержанию мог вести диалог с клиентом более предметно, важно понимать причины прогноза. Для этого я использовал инструмент LIME.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 слайде — анализ для клиента с высокой вероятностью ухода. LIME наглядно показывает, что главные факторы риска для него — это: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Отсутствие долгосрочных обязательств (самый весомый фактор): клиент пользуется услугами на условиях ежемесячной оплаты. Это классический признак клиента, который не видит для себя долгосрочной ценности в услугах компании и готов уйти в любой момент.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Высокая финансовая нагрузка: ChargeRatio&gt; 0.11 (вклад +0.147) говорит о том, что ежемесячный платеж для клиента является существенным. Возможно, его текущий тариф кажется ему завышенным по сравнению с предложениями конкурентов или его собственными ожиданиями. Чувствительность к цене — его вторая ключевая характеристика.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Недавний клиент: tenure &lt;= 9.00 (вклад +0.082) означает, что клиент пользуется услугами менее 9 месяцев. Он еще не успел стать лояльным и, столкнувшись с высокой ценой, легко рассматривает альтернативы.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Фактор, снижающий риск оттока (Что его еще держит):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Тип интернет-услуги: InternetService_Fiber optic &lt;= 0.00 (вклад -0.101) — это самый интересный и ключевой фактор в его профиле. Это условие означает, что клиент НЕ пользуется оптоволоконным интернетом. Скорее всего, он использует более старую технологию, например, DSL.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Почему это снижает риск ухода?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Меньшая конкуренция: в его районе может быть ограниченное количество провайдеров, предлагающих альтернативу DSL. Переход на оптоволокно от другой компании может быть невозможен или сопряжен с трудностями.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Более низкая цена: DSL-тарифы обычно дешевле, чем оптоволокно. Несмотря на то, что ChargeRatio для него высок, абсолютная цена может быть не такой большой, и он это понимает.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Меньшая требовательность: Этот клиент, возможно, не является технически продвинутым пользователем, которому нужны сверхвысокие скорости. Его устраивает стабильность и базовая функциональность DSL.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Этот анализ дает менеджеру конкретные "болевые точки" для обсуждения.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815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4277D473-1F3D-7A37-EBC1-45F2ACB2A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1B20829B-656D-7FA8-3E0E-B6CE559694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9C9740AF-1988-05CA-E680-CB1402D4E1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(Слайд 13: Пример персонализированной рекомендации)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Логика проста: если "двойник" пользуется какой-то услугой, а наш "рисковый" клиент — нет, то именно эту услугу и стоит ему предложить, возможно, со скидкой.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Например, для клиента с ID 1334, у которого вероятность оттока 73%, система нашла похожего лояльного клиента, который пользуется телефонной связью. Наш клиент — нет. Рекомендация: "Предложить подключить PhoneService". Это просто, логично и персонализировано.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6620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535296F2-163F-1F59-4DF0-ABD727012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16344A10-85FE-2962-35BB-39C231D929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5EE11057-E1D4-76CA-415E-858C98840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(Слайд 14: Выводы и результаты)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результате проделанной работы была создана не просто модель, а полноценная система поддержки принятия решений, которая:</a:t>
            </a:r>
          </a:p>
          <a:p>
            <a:pPr lvl="0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Точно прогнозирует отток с помощью модели XGBoost.</a:t>
            </a:r>
          </a:p>
          <a:p>
            <a:pPr lvl="0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Определяет прибыльную стратегию, находя оптимальный сегмент для удержания.</a:t>
            </a:r>
          </a:p>
          <a:p>
            <a:pPr lvl="0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Дает персонализированные и объяснимые рекомендации, помогая бизнесу принимать взвешенные решения.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125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451B396F-C75B-D447-191F-ED2EAFC7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C252092D-65D2-5357-6976-CBCA545AB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5852983F-E74B-7632-FB63-A505952E75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(Слайд 15: Дальнейшие шаги)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Проект можно развивать дальше: провести A/B тестирование рекомендаций, чтобы измерить их реальную эффективность, а также обогатить модель новыми данными, например, из логов службы поддержки.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784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9c383ea1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9c383ea1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(Слайд 16: Спасибо за внимание!)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 этом мой доклад окончен. Спасибо за внимание! Я готов ответить на ваши вопросы.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(Слайд 2: Актуальность и цель)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 высококонкурентном рынке телекоммуникаций удержание клиентов — это ключ к успеху. Терять клиентов дорого, а привлекать новых — еще дороже. Поэтому целью моей работы была не просто разработка еще одной модели, которая предсказывает отток, а создание комплексной системы, которая:</a:t>
            </a:r>
          </a:p>
          <a:p>
            <a:pPr lvl="0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Точно определяет клиентов в группе риска.</a:t>
            </a:r>
          </a:p>
          <a:p>
            <a:pPr lvl="0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Находит экономически выгодную стратегию их удержания.</a:t>
            </a:r>
          </a:p>
          <a:p>
            <a:pPr lvl="0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Дает конкретные, персонализированные советы, что именно предложить каждому такому клиенту.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6f911c6f3_2_2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86f911c6f3_2_2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(Слайд 3: План работы)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 достижения этой цели я прошел через несколько ключевых этапов: от анализа данных и создания новых признаков до обучения моделей, экономического анализа и, наконец, формирования итогового отчета с рекомендациями.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Весь код для анализа данных, обучения моделей и получения результатов, представленных в докладе, является полностью воспроизводимым и доступен в моем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-репозитории по ссылке на этом слайде и в конце презентации.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(Слайд 4–6: Анализ данных — что влияет на отток?)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Я начал с исследовательского анализа данных. Главные выводы: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Был выявлен дисбаланс классов: около 27% клиентов ушли, что я учёл при обучении моделей.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Контракт решает всё: клиенты с помесячным контрактом уходят значительно чаще, чем те, у кого годовой или двухлетний.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Новички в зоне риска: чем меньше клиент с компанией, тем выше вероятность его ухода.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Дополнительные услуги важны: отсутствие техподдержки и онлайн-безопасности - сильные индикаторы будущего оттока.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4E327AF4-BF77-6ABD-79CC-943E7D1AF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04873256-BAFD-EB87-1F97-0B0AA3C4FF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262C96C0-FECE-9973-E3AD-4C5AC58C22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(Слайд 4–6: Анализ данных — что влияет на отток?)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Я начал с исследовательского анализа данных. Главные выводы: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Был выявлен дисбаланс классов: около 27% клиентов ушли, что я учёл при обучении моделей.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Контракт решает всё: клиенты с помесячным контрактом уходят значительно чаще, чем те, у кого годовой или двухлетний.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Новички в зоне риска: чем меньше клиент с компанией, тем выше вероятность его ухода.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Дополнительные услуги важны: отсутствие техподдержки и онлайн-безопасности - сильные индикаторы будущего оттока.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213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11026F1F-2641-4842-A062-617FB3CA9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B3292DE5-F68F-2E48-2F6D-A7F65563AE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27DC0B6A-0F5F-3F7E-3647-1FB97DD00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(Слайд 4–6: Анализ данных — что влияет на отток?)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Я начал с исследовательского анализа данных. Главные выводы: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Был выявлен дисбаланс классов: около 27% клиентов ушли, что я учёл при обучении моделей.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Контракт решает всё: клиенты с помесячным контрактом уходят значительно чаще, чем те, у кого годовой или двухлетний.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Новички в зоне риска: чем меньше клиент с компанией, тем выше вероятность его ухода.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Дополнительные услуги важны: отсутствие техподдержки и онлайн-безопасности - сильные индикаторы будущего оттока.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302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B1A77701-3565-3108-AE3B-BB1C933E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B5BDB824-6EE5-BD63-67CF-7D04263CAD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0B9DD767-A08E-7718-0EBC-02FAAFF755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(Слайд 7: Анализ существующих подходов)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При решении задач прогнозирования оттока в телекоме традиционно используются такие модели, как логистическая регрессия и случайный лес. Однако современные исследования показывают высокую эффективность градиентного бустинга, что, как мы убедимся далее, и подтвердилось в моей работе.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Отличительной особенностью моего подхода является не только применение мощной модели XGBoost, но и последующий экономический анализ для определения оптимальной стратегии удержания, что часто упускается в аналогичных исследованиях.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6968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F5B6F956-4345-AC90-4952-50C4D3D40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11BC38C8-1592-5156-B28A-321B3C3241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0994176A-C864-36CB-50B3-21CF4A6BA1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(Слайд 8: Выбор лучшей модели)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 корректной оценки качества модели данные были разделены на обучающую и тестовую выборки в соотношении 80 на 20. Применялось стратифицированное разделение для сохранения исходного процентного соотношения ушедших клиентов в обеих выборках.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Я протестировал 8 различных моделей — от классической логистической регрессии до современных нейронных сетей, таких как TabNet.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Сначала, с базовыми настройками, лучшие результаты показала TabNet.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Однако после тщательной и автоматизированной настройки гиперпараметров с помощью фреймворка Optuna, лидером стала модель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XG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Boost, показав ROC AUC 0.8398. Это высокий результат, говорящий о хорошей предсказательной силе. Именно ее я и использовал в дальнейшей работе.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качестве ключевой метрики для сравнения моделей я использовал ROC AUC (Площадь под кривой ошибок). Она показывает, насколько хорошо модель способна различать классы — в нашем случае, уходящих и лояльных клиентов.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Также использовал чистую экономическую прибыль (Net Profit): это ключевая бизнес-метрика для оценки эффективности стратегии удержания. Рассчитывается как разница между доходом от успешно удержанных клиентов и затратами на кампанию по удержанию.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Выбранная модель XGBoost, как ансамбль деревьев решений, по своей природе устойчива к выбросам в данных и не требует сложного масштабирования признаков, что подтверждает её робастность и применимость на реальных данных.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3798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9c61cce1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9c61cce1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(Слайд 9: Главная идея - от точности к прибыли)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И здесь начинается самое интересное. Высокая точность модели — это хорошо, но бизнесу нужна прибыль. Просто предлагать скидки всем, кто «похож» на уходящего, — прямой путь к убыткам. Мы можем потратить на удержание больше, чем заработаем.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" name="Google Shape;218;p11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11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56pt.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8930390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23000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p12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p13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Нижний текстовый блок используйте для написания имени, фамилии и должности.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551117" y="5925589"/>
            <a:ext cx="748772" cy="748772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16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2" name="Google Shape;312;p17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3" name="Google Shape;323;p18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4" name="Google Shape;324;p18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19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4" name="Google Shape;334;p1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p1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p2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20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CUSTOM_3_1_1_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355;p21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p21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7" name="Google Shape;357;p21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p22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p22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6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CUSTOM_3_1_1_2_1_1_1">
    <p:bg>
      <p:bgPr>
        <a:solidFill>
          <a:srgbClr val="4BD0A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CUSTOM_3_1_1_2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" name="Google Shape;36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изображение на слайд, затем </a:t>
            </a:r>
            <a:br>
              <a:rPr lang="ru"/>
            </a:br>
            <a:r>
              <a:rPr lang="ru"/>
              <a:t>с помощью инструмента </a:t>
            </a:r>
            <a:r>
              <a:rPr lang="ru" b="1"/>
              <a:t>Обрезка</a:t>
            </a:r>
            <a:r>
              <a:rPr lang="ru"/>
              <a:t> выберете </a:t>
            </a:r>
            <a:br>
              <a:rPr lang="ru"/>
            </a:br>
            <a:r>
              <a:rPr lang="ru"/>
              <a:t>обрезку с помощью прямоугольника </a:t>
            </a:r>
            <a:br>
              <a:rPr lang="ru"/>
            </a:br>
            <a:r>
              <a:rPr lang="ru"/>
              <a:t>с закруглёнными углами.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Добавьте чёрную обводку в 8 пикселей. Поместите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/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</a:t>
            </a:r>
            <a:br>
              <a:rPr lang="ru"/>
            </a:br>
            <a:r>
              <a:rPr lang="ru"/>
              <a:t>и выровняйте иллюстрацию по заданным направляющим. Изображение должно </a:t>
            </a:r>
            <a:br>
              <a:rPr lang="ru"/>
            </a:br>
            <a:r>
              <a:rPr lang="ru"/>
              <a:t>перекрывать собой пунктирную линию.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6" name="Google Shape;56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6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96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8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9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9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0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10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10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10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10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30pt.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27.sv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www.displayr.com/predict-customer-churn-gradient-boosting/" TargetMode="Externa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4"/>
          <p:cNvSpPr/>
          <p:nvPr/>
        </p:nvSpPr>
        <p:spPr>
          <a:xfrm>
            <a:off x="9143844" y="497396"/>
            <a:ext cx="8408700" cy="840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4" name="Google Shape;874;p54"/>
          <p:cNvSpPr txBox="1"/>
          <p:nvPr/>
        </p:nvSpPr>
        <p:spPr>
          <a:xfrm>
            <a:off x="551850" y="489600"/>
            <a:ext cx="8592000" cy="469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>
                <a:latin typeface="Proxima Nova"/>
                <a:ea typeface="Proxima Nova"/>
                <a:cs typeface="Proxima Nova"/>
                <a:sym typeface="Proxima Nova"/>
              </a:rPr>
              <a:t>Прогнозирование оттока клиентов телеком-компании и формирование персонализированных рекомендаций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5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Стратегия прибыльного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удержания клиентов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«под ключ»</a:t>
            </a:r>
          </a:p>
        </p:txBody>
      </p:sp>
      <p:sp>
        <p:nvSpPr>
          <p:cNvPr id="875" name="Google Shape;875;p54"/>
          <p:cNvSpPr txBox="1"/>
          <p:nvPr/>
        </p:nvSpPr>
        <p:spPr>
          <a:xfrm>
            <a:off x="551850" y="8654400"/>
            <a:ext cx="57168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Дмитрий Доготарь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4D463A-DDE4-65A3-8AFB-D205C4126B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35960" y="365453"/>
            <a:ext cx="9024467" cy="902446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DEAA5F-8884-8B2E-86DA-EB21CA8C4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29" y="6177323"/>
            <a:ext cx="3841302" cy="38413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B0EEF051-F6CD-54F3-A4E1-D5A6B9ED3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7288193A-36B3-D6C4-110F-C4D7EECDB33A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Поиск точки максимальной прибыли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20344B-6DA6-DE23-D15D-BBBF3692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98228" y="1713214"/>
            <a:ext cx="12137922" cy="7426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44748A-D1EC-6363-D66D-44412FFFB6BA}"/>
              </a:ext>
            </a:extLst>
          </p:cNvPr>
          <p:cNvSpPr txBox="1"/>
          <p:nvPr/>
        </p:nvSpPr>
        <p:spPr>
          <a:xfrm>
            <a:off x="398206" y="3711910"/>
            <a:ext cx="47932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roxima Nova" panose="020B0604020202020204" charset="0"/>
              </a:rPr>
              <a:t>Экономические допущения</a:t>
            </a:r>
          </a:p>
          <a:p>
            <a:endParaRPr lang="en-US" sz="2400" dirty="0">
              <a:latin typeface="Proxima Nova" panose="020B0604020202020204" charset="0"/>
            </a:endParaRPr>
          </a:p>
          <a:p>
            <a:r>
              <a:rPr lang="en-US" sz="2400" dirty="0">
                <a:latin typeface="Proxima Nova" panose="020B0604020202020204" charset="0"/>
              </a:rPr>
              <a:t>LIFETIME_MONTHS = 12</a:t>
            </a:r>
          </a:p>
          <a:p>
            <a:endParaRPr lang="en-US" sz="2400" dirty="0">
              <a:latin typeface="Proxima Nova" panose="020B0604020202020204" charset="0"/>
            </a:endParaRPr>
          </a:p>
          <a:p>
            <a:r>
              <a:rPr lang="en-US" sz="2400" dirty="0">
                <a:latin typeface="Proxima Nova" panose="020B0604020202020204" charset="0"/>
              </a:rPr>
              <a:t>COST_OF_RETENTION_COEF = 2</a:t>
            </a:r>
          </a:p>
          <a:p>
            <a:endParaRPr lang="en-US" sz="2400" dirty="0">
              <a:latin typeface="Proxima Nova" panose="020B0604020202020204" charset="0"/>
            </a:endParaRPr>
          </a:p>
          <a:p>
            <a:r>
              <a:rPr lang="en-US" sz="2400" dirty="0">
                <a:latin typeface="Proxima Nova" panose="020B0604020202020204" charset="0"/>
              </a:rPr>
              <a:t>SUCCESS_RATE = 0.40</a:t>
            </a:r>
            <a:endParaRPr lang="ru-RU" sz="24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04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78"/>
          <p:cNvGrpSpPr/>
          <p:nvPr/>
        </p:nvGrpSpPr>
        <p:grpSpPr>
          <a:xfrm>
            <a:off x="540019" y="3197053"/>
            <a:ext cx="2487257" cy="2487257"/>
            <a:chOff x="547200" y="3186000"/>
            <a:chExt cx="2333700" cy="2333700"/>
          </a:xfrm>
        </p:grpSpPr>
        <p:sp>
          <p:nvSpPr>
            <p:cNvPr id="1208" name="Google Shape;1208;p78"/>
            <p:cNvSpPr/>
            <p:nvPr/>
          </p:nvSpPr>
          <p:spPr>
            <a:xfrm>
              <a:off x="547200" y="3186000"/>
              <a:ext cx="2333700" cy="2333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9" name="Google Shape;1209;p78"/>
            <p:cNvSpPr/>
            <p:nvPr/>
          </p:nvSpPr>
          <p:spPr>
            <a:xfrm>
              <a:off x="1196767" y="3976713"/>
              <a:ext cx="1034565" cy="752274"/>
            </a:xfrm>
            <a:custGeom>
              <a:avLst/>
              <a:gdLst/>
              <a:ahLst/>
              <a:cxnLst/>
              <a:rect l="l" t="t" r="r" b="b"/>
              <a:pathLst>
                <a:path w="21016" h="21600" extrusionOk="0">
                  <a:moveTo>
                    <a:pt x="17140" y="11946"/>
                  </a:moveTo>
                  <a:cubicBezTo>
                    <a:pt x="15736" y="13192"/>
                    <a:pt x="13853" y="14375"/>
                    <a:pt x="11542" y="15211"/>
                  </a:cubicBezTo>
                  <a:cubicBezTo>
                    <a:pt x="9755" y="15857"/>
                    <a:pt x="7947" y="16197"/>
                    <a:pt x="6315" y="16197"/>
                  </a:cubicBezTo>
                  <a:cubicBezTo>
                    <a:pt x="5843" y="16197"/>
                    <a:pt x="5401" y="16158"/>
                    <a:pt x="4974" y="16102"/>
                  </a:cubicBezTo>
                  <a:cubicBezTo>
                    <a:pt x="4247" y="14590"/>
                    <a:pt x="3822" y="12766"/>
                    <a:pt x="3822" y="10800"/>
                  </a:cubicBezTo>
                  <a:cubicBezTo>
                    <a:pt x="3822" y="5581"/>
                    <a:pt x="6815" y="1350"/>
                    <a:pt x="10508" y="1350"/>
                  </a:cubicBezTo>
                  <a:cubicBezTo>
                    <a:pt x="14201" y="1350"/>
                    <a:pt x="17194" y="5581"/>
                    <a:pt x="17194" y="10800"/>
                  </a:cubicBezTo>
                  <a:cubicBezTo>
                    <a:pt x="17194" y="11189"/>
                    <a:pt x="17172" y="11570"/>
                    <a:pt x="17140" y="11946"/>
                  </a:cubicBezTo>
                  <a:moveTo>
                    <a:pt x="10508" y="20250"/>
                  </a:moveTo>
                  <a:cubicBezTo>
                    <a:pt x="8681" y="20250"/>
                    <a:pt x="7028" y="19212"/>
                    <a:pt x="5821" y="17534"/>
                  </a:cubicBezTo>
                  <a:cubicBezTo>
                    <a:pt x="5984" y="17541"/>
                    <a:pt x="6147" y="17547"/>
                    <a:pt x="6315" y="17547"/>
                  </a:cubicBezTo>
                  <a:cubicBezTo>
                    <a:pt x="7976" y="17547"/>
                    <a:pt x="9848" y="17215"/>
                    <a:pt x="11778" y="16518"/>
                  </a:cubicBezTo>
                  <a:cubicBezTo>
                    <a:pt x="13697" y="15824"/>
                    <a:pt x="15425" y="14854"/>
                    <a:pt x="16859" y="13742"/>
                  </a:cubicBezTo>
                  <a:cubicBezTo>
                    <a:pt x="15984" y="17519"/>
                    <a:pt x="13473" y="20250"/>
                    <a:pt x="10508" y="20250"/>
                  </a:cubicBezTo>
                  <a:moveTo>
                    <a:pt x="20938" y="6356"/>
                  </a:moveTo>
                  <a:cubicBezTo>
                    <a:pt x="20592" y="4617"/>
                    <a:pt x="19141" y="3452"/>
                    <a:pt x="17072" y="2964"/>
                  </a:cubicBezTo>
                  <a:cubicBezTo>
                    <a:pt x="17380" y="3481"/>
                    <a:pt x="17660" y="4034"/>
                    <a:pt x="17905" y="4620"/>
                  </a:cubicBezTo>
                  <a:cubicBezTo>
                    <a:pt x="19058" y="5088"/>
                    <a:pt x="19838" y="5815"/>
                    <a:pt x="20018" y="6721"/>
                  </a:cubicBezTo>
                  <a:cubicBezTo>
                    <a:pt x="20123" y="7246"/>
                    <a:pt x="20033" y="7861"/>
                    <a:pt x="19752" y="8549"/>
                  </a:cubicBezTo>
                  <a:cubicBezTo>
                    <a:pt x="19449" y="9292"/>
                    <a:pt x="18904" y="10122"/>
                    <a:pt x="18143" y="10958"/>
                  </a:cubicBezTo>
                  <a:cubicBezTo>
                    <a:pt x="18144" y="10905"/>
                    <a:pt x="18149" y="10853"/>
                    <a:pt x="18149" y="10800"/>
                  </a:cubicBezTo>
                  <a:cubicBezTo>
                    <a:pt x="18149" y="4835"/>
                    <a:pt x="14728" y="0"/>
                    <a:pt x="10508" y="0"/>
                  </a:cubicBezTo>
                  <a:cubicBezTo>
                    <a:pt x="6288" y="0"/>
                    <a:pt x="2867" y="4835"/>
                    <a:pt x="2867" y="10800"/>
                  </a:cubicBezTo>
                  <a:cubicBezTo>
                    <a:pt x="2867" y="12627"/>
                    <a:pt x="3190" y="14345"/>
                    <a:pt x="3756" y="15853"/>
                  </a:cubicBezTo>
                  <a:cubicBezTo>
                    <a:pt x="2245" y="15418"/>
                    <a:pt x="1209" y="14595"/>
                    <a:pt x="997" y="13528"/>
                  </a:cubicBezTo>
                  <a:cubicBezTo>
                    <a:pt x="893" y="13003"/>
                    <a:pt x="982" y="12389"/>
                    <a:pt x="1263" y="11700"/>
                  </a:cubicBezTo>
                  <a:cubicBezTo>
                    <a:pt x="1416" y="11327"/>
                    <a:pt x="1650" y="10926"/>
                    <a:pt x="1922" y="10518"/>
                  </a:cubicBezTo>
                  <a:cubicBezTo>
                    <a:pt x="1933" y="9817"/>
                    <a:pt x="1982" y="9128"/>
                    <a:pt x="2074" y="8461"/>
                  </a:cubicBezTo>
                  <a:cubicBezTo>
                    <a:pt x="528" y="10248"/>
                    <a:pt x="-261" y="12188"/>
                    <a:pt x="78" y="13893"/>
                  </a:cubicBezTo>
                  <a:cubicBezTo>
                    <a:pt x="452" y="15777"/>
                    <a:pt x="2118" y="16988"/>
                    <a:pt x="4465" y="17394"/>
                  </a:cubicBezTo>
                  <a:cubicBezTo>
                    <a:pt x="5863" y="19948"/>
                    <a:pt x="8046" y="21600"/>
                    <a:pt x="10508" y="21600"/>
                  </a:cubicBezTo>
                  <a:cubicBezTo>
                    <a:pt x="14255" y="21600"/>
                    <a:pt x="17365" y="17785"/>
                    <a:pt x="18017" y="12755"/>
                  </a:cubicBezTo>
                  <a:cubicBezTo>
                    <a:pt x="20167" y="10724"/>
                    <a:pt x="21339" y="8374"/>
                    <a:pt x="20938" y="635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0" name="Google Shape;1210;p78"/>
          <p:cNvGrpSpPr/>
          <p:nvPr/>
        </p:nvGrpSpPr>
        <p:grpSpPr>
          <a:xfrm>
            <a:off x="6656046" y="3197053"/>
            <a:ext cx="2487257" cy="2487257"/>
            <a:chOff x="6268638" y="3351600"/>
            <a:chExt cx="2333700" cy="2333700"/>
          </a:xfrm>
        </p:grpSpPr>
        <p:sp>
          <p:nvSpPr>
            <p:cNvPr id="1211" name="Google Shape;1211;p78"/>
            <p:cNvSpPr/>
            <p:nvPr/>
          </p:nvSpPr>
          <p:spPr>
            <a:xfrm>
              <a:off x="6268638" y="3351600"/>
              <a:ext cx="2333700" cy="2333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1212;p78"/>
            <p:cNvSpPr/>
            <p:nvPr/>
          </p:nvSpPr>
          <p:spPr>
            <a:xfrm>
              <a:off x="6973704" y="4056372"/>
              <a:ext cx="923567" cy="924156"/>
            </a:xfrm>
            <a:custGeom>
              <a:avLst/>
              <a:gdLst/>
              <a:ahLst/>
              <a:cxnLst/>
              <a:rect l="l" t="t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3" name="Google Shape;1213;p78"/>
          <p:cNvGrpSpPr/>
          <p:nvPr/>
        </p:nvGrpSpPr>
        <p:grpSpPr>
          <a:xfrm>
            <a:off x="12791370" y="3197053"/>
            <a:ext cx="2487257" cy="2487257"/>
            <a:chOff x="12541375" y="3220500"/>
            <a:chExt cx="2333700" cy="2333700"/>
          </a:xfrm>
        </p:grpSpPr>
        <p:sp>
          <p:nvSpPr>
            <p:cNvPr id="1214" name="Google Shape;1214;p78"/>
            <p:cNvSpPr/>
            <p:nvPr/>
          </p:nvSpPr>
          <p:spPr>
            <a:xfrm>
              <a:off x="12541375" y="3220500"/>
              <a:ext cx="2333700" cy="2333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1215;p78"/>
            <p:cNvSpPr/>
            <p:nvPr/>
          </p:nvSpPr>
          <p:spPr>
            <a:xfrm>
              <a:off x="13332115" y="4011213"/>
              <a:ext cx="752220" cy="7522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4909"/>
                  </a:moveTo>
                  <a:lnTo>
                    <a:pt x="19636" y="4909"/>
                  </a:lnTo>
                  <a:lnTo>
                    <a:pt x="19636" y="3927"/>
                  </a:lnTo>
                  <a:lnTo>
                    <a:pt x="18655" y="3927"/>
                  </a:lnTo>
                  <a:cubicBezTo>
                    <a:pt x="18655" y="3927"/>
                    <a:pt x="18655" y="4909"/>
                    <a:pt x="18655" y="4909"/>
                  </a:cubicBezTo>
                  <a:close/>
                  <a:moveTo>
                    <a:pt x="19636" y="12764"/>
                  </a:moveTo>
                  <a:lnTo>
                    <a:pt x="18655" y="12764"/>
                  </a:lnTo>
                  <a:lnTo>
                    <a:pt x="18655" y="13745"/>
                  </a:lnTo>
                  <a:lnTo>
                    <a:pt x="19636" y="13745"/>
                  </a:lnTo>
                  <a:cubicBezTo>
                    <a:pt x="19636" y="13745"/>
                    <a:pt x="19636" y="12764"/>
                    <a:pt x="19636" y="12764"/>
                  </a:cubicBezTo>
                  <a:close/>
                  <a:moveTo>
                    <a:pt x="18655" y="2945"/>
                  </a:moveTo>
                  <a:lnTo>
                    <a:pt x="19636" y="2945"/>
                  </a:lnTo>
                  <a:lnTo>
                    <a:pt x="19636" y="1964"/>
                  </a:lnTo>
                  <a:lnTo>
                    <a:pt x="18655" y="1964"/>
                  </a:lnTo>
                  <a:cubicBezTo>
                    <a:pt x="18655" y="1964"/>
                    <a:pt x="18655" y="2945"/>
                    <a:pt x="18655" y="2945"/>
                  </a:cubicBezTo>
                  <a:close/>
                  <a:moveTo>
                    <a:pt x="20618" y="10309"/>
                  </a:moveTo>
                  <a:lnTo>
                    <a:pt x="17673" y="10309"/>
                  </a:lnTo>
                  <a:lnTo>
                    <a:pt x="17673" y="982"/>
                  </a:ln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0309"/>
                    <a:pt x="20618" y="10309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lnTo>
                    <a:pt x="17673" y="11291"/>
                  </a:lnTo>
                  <a:lnTo>
                    <a:pt x="20618" y="11291"/>
                  </a:lnTo>
                  <a:cubicBezTo>
                    <a:pt x="20618" y="11291"/>
                    <a:pt x="20618" y="19636"/>
                    <a:pt x="20618" y="19636"/>
                  </a:cubicBezTo>
                  <a:close/>
                  <a:moveTo>
                    <a:pt x="16691" y="10309"/>
                  </a:moveTo>
                  <a:lnTo>
                    <a:pt x="4909" y="10309"/>
                  </a:lnTo>
                  <a:lnTo>
                    <a:pt x="4909" y="982"/>
                  </a:lnTo>
                  <a:lnTo>
                    <a:pt x="16691" y="982"/>
                  </a:lnTo>
                  <a:cubicBezTo>
                    <a:pt x="16691" y="982"/>
                    <a:pt x="16691" y="10309"/>
                    <a:pt x="16691" y="10309"/>
                  </a:cubicBezTo>
                  <a:close/>
                  <a:moveTo>
                    <a:pt x="16691" y="20618"/>
                  </a:moveTo>
                  <a:lnTo>
                    <a:pt x="4909" y="20618"/>
                  </a:lnTo>
                  <a:lnTo>
                    <a:pt x="4909" y="11291"/>
                  </a:lnTo>
                  <a:lnTo>
                    <a:pt x="16691" y="11291"/>
                  </a:lnTo>
                  <a:cubicBezTo>
                    <a:pt x="16691" y="11291"/>
                    <a:pt x="16691" y="20618"/>
                    <a:pt x="16691" y="20618"/>
                  </a:cubicBezTo>
                  <a:close/>
                  <a:moveTo>
                    <a:pt x="3927" y="10309"/>
                  </a:moveTo>
                  <a:lnTo>
                    <a:pt x="982" y="10309"/>
                  </a:ln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3927" y="982"/>
                  </a:lnTo>
                  <a:cubicBezTo>
                    <a:pt x="3927" y="982"/>
                    <a:pt x="3927" y="10309"/>
                    <a:pt x="3927" y="10309"/>
                  </a:cubicBezTo>
                  <a:close/>
                  <a:moveTo>
                    <a:pt x="3927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1291"/>
                  </a:lnTo>
                  <a:lnTo>
                    <a:pt x="3927" y="11291"/>
                  </a:lnTo>
                  <a:cubicBezTo>
                    <a:pt x="3927" y="11291"/>
                    <a:pt x="3927" y="20618"/>
                    <a:pt x="3927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9636" y="14727"/>
                  </a:moveTo>
                  <a:lnTo>
                    <a:pt x="18655" y="14727"/>
                  </a:lnTo>
                  <a:lnTo>
                    <a:pt x="18655" y="15709"/>
                  </a:lnTo>
                  <a:lnTo>
                    <a:pt x="19636" y="15709"/>
                  </a:lnTo>
                  <a:cubicBezTo>
                    <a:pt x="19636" y="15709"/>
                    <a:pt x="19636" y="14727"/>
                    <a:pt x="19636" y="14727"/>
                  </a:cubicBezTo>
                  <a:close/>
                  <a:moveTo>
                    <a:pt x="18655" y="6873"/>
                  </a:moveTo>
                  <a:lnTo>
                    <a:pt x="19636" y="6873"/>
                  </a:lnTo>
                  <a:lnTo>
                    <a:pt x="19636" y="5891"/>
                  </a:lnTo>
                  <a:lnTo>
                    <a:pt x="18655" y="5891"/>
                  </a:lnTo>
                  <a:cubicBezTo>
                    <a:pt x="18655" y="5891"/>
                    <a:pt x="18655" y="6873"/>
                    <a:pt x="18655" y="6873"/>
                  </a:cubicBezTo>
                  <a:close/>
                  <a:moveTo>
                    <a:pt x="18655" y="8836"/>
                  </a:moveTo>
                  <a:lnTo>
                    <a:pt x="19636" y="8836"/>
                  </a:lnTo>
                  <a:lnTo>
                    <a:pt x="19636" y="7855"/>
                  </a:lnTo>
                  <a:lnTo>
                    <a:pt x="18655" y="7855"/>
                  </a:lnTo>
                  <a:cubicBezTo>
                    <a:pt x="18655" y="7855"/>
                    <a:pt x="18655" y="8836"/>
                    <a:pt x="18655" y="8836"/>
                  </a:cubicBezTo>
                  <a:close/>
                  <a:moveTo>
                    <a:pt x="19636" y="16691"/>
                  </a:moveTo>
                  <a:lnTo>
                    <a:pt x="18655" y="16691"/>
                  </a:lnTo>
                  <a:lnTo>
                    <a:pt x="18655" y="17673"/>
                  </a:lnTo>
                  <a:lnTo>
                    <a:pt x="19636" y="17673"/>
                  </a:lnTo>
                  <a:cubicBezTo>
                    <a:pt x="19636" y="17673"/>
                    <a:pt x="19636" y="16691"/>
                    <a:pt x="19636" y="16691"/>
                  </a:cubicBezTo>
                  <a:close/>
                  <a:moveTo>
                    <a:pt x="19636" y="18655"/>
                  </a:moveTo>
                  <a:lnTo>
                    <a:pt x="18655" y="18655"/>
                  </a:lnTo>
                  <a:lnTo>
                    <a:pt x="18655" y="19636"/>
                  </a:lnTo>
                  <a:lnTo>
                    <a:pt x="19636" y="19636"/>
                  </a:lnTo>
                  <a:cubicBezTo>
                    <a:pt x="19636" y="19636"/>
                    <a:pt x="19636" y="18655"/>
                    <a:pt x="19636" y="18655"/>
                  </a:cubicBezTo>
                  <a:close/>
                  <a:moveTo>
                    <a:pt x="2945" y="18655"/>
                  </a:moveTo>
                  <a:lnTo>
                    <a:pt x="1964" y="18655"/>
                  </a:lnTo>
                  <a:lnTo>
                    <a:pt x="1964" y="19636"/>
                  </a:lnTo>
                  <a:lnTo>
                    <a:pt x="2945" y="19636"/>
                  </a:lnTo>
                  <a:cubicBezTo>
                    <a:pt x="2945" y="19636"/>
                    <a:pt x="2945" y="18655"/>
                    <a:pt x="2945" y="18655"/>
                  </a:cubicBezTo>
                  <a:close/>
                  <a:moveTo>
                    <a:pt x="2945" y="16691"/>
                  </a:moveTo>
                  <a:lnTo>
                    <a:pt x="1964" y="16691"/>
                  </a:lnTo>
                  <a:lnTo>
                    <a:pt x="1964" y="17673"/>
                  </a:lnTo>
                  <a:lnTo>
                    <a:pt x="2945" y="17673"/>
                  </a:lnTo>
                  <a:cubicBezTo>
                    <a:pt x="2945" y="17673"/>
                    <a:pt x="2945" y="16691"/>
                    <a:pt x="2945" y="16691"/>
                  </a:cubicBezTo>
                  <a:close/>
                  <a:moveTo>
                    <a:pt x="1964" y="2945"/>
                  </a:moveTo>
                  <a:lnTo>
                    <a:pt x="2945" y="2945"/>
                  </a:lnTo>
                  <a:lnTo>
                    <a:pt x="2945" y="1964"/>
                  </a:lnTo>
                  <a:lnTo>
                    <a:pt x="1964" y="1964"/>
                  </a:lnTo>
                  <a:cubicBezTo>
                    <a:pt x="1964" y="1964"/>
                    <a:pt x="1964" y="2945"/>
                    <a:pt x="1964" y="2945"/>
                  </a:cubicBezTo>
                  <a:close/>
                  <a:moveTo>
                    <a:pt x="2945" y="14727"/>
                  </a:moveTo>
                  <a:lnTo>
                    <a:pt x="1964" y="14727"/>
                  </a:lnTo>
                  <a:lnTo>
                    <a:pt x="1964" y="15709"/>
                  </a:lnTo>
                  <a:lnTo>
                    <a:pt x="2945" y="15709"/>
                  </a:lnTo>
                  <a:cubicBezTo>
                    <a:pt x="2945" y="15709"/>
                    <a:pt x="2945" y="14727"/>
                    <a:pt x="2945" y="14727"/>
                  </a:cubicBezTo>
                  <a:close/>
                  <a:moveTo>
                    <a:pt x="2945" y="12764"/>
                  </a:moveTo>
                  <a:lnTo>
                    <a:pt x="1964" y="12764"/>
                  </a:lnTo>
                  <a:lnTo>
                    <a:pt x="1964" y="13745"/>
                  </a:lnTo>
                  <a:lnTo>
                    <a:pt x="2945" y="13745"/>
                  </a:lnTo>
                  <a:cubicBezTo>
                    <a:pt x="2945" y="13745"/>
                    <a:pt x="2945" y="12764"/>
                    <a:pt x="2945" y="12764"/>
                  </a:cubicBezTo>
                  <a:close/>
                  <a:moveTo>
                    <a:pt x="1964" y="6873"/>
                  </a:moveTo>
                  <a:lnTo>
                    <a:pt x="2945" y="6873"/>
                  </a:lnTo>
                  <a:lnTo>
                    <a:pt x="2945" y="5891"/>
                  </a:lnTo>
                  <a:lnTo>
                    <a:pt x="1964" y="5891"/>
                  </a:lnTo>
                  <a:cubicBezTo>
                    <a:pt x="1964" y="5891"/>
                    <a:pt x="1964" y="6873"/>
                    <a:pt x="1964" y="6873"/>
                  </a:cubicBezTo>
                  <a:close/>
                  <a:moveTo>
                    <a:pt x="1964" y="4909"/>
                  </a:moveTo>
                  <a:lnTo>
                    <a:pt x="2945" y="4909"/>
                  </a:lnTo>
                  <a:lnTo>
                    <a:pt x="2945" y="3927"/>
                  </a:lnTo>
                  <a:lnTo>
                    <a:pt x="1964" y="3927"/>
                  </a:lnTo>
                  <a:cubicBezTo>
                    <a:pt x="1964" y="3927"/>
                    <a:pt x="1964" y="4909"/>
                    <a:pt x="1964" y="4909"/>
                  </a:cubicBezTo>
                  <a:close/>
                  <a:moveTo>
                    <a:pt x="1964" y="8836"/>
                  </a:moveTo>
                  <a:lnTo>
                    <a:pt x="2945" y="8836"/>
                  </a:lnTo>
                  <a:lnTo>
                    <a:pt x="2945" y="7855"/>
                  </a:lnTo>
                  <a:lnTo>
                    <a:pt x="1964" y="7855"/>
                  </a:lnTo>
                  <a:cubicBezTo>
                    <a:pt x="1964" y="7855"/>
                    <a:pt x="1964" y="8836"/>
                    <a:pt x="1964" y="88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6" name="Google Shape;1216;p78"/>
          <p:cNvSpPr txBox="1"/>
          <p:nvPr/>
        </p:nvSpPr>
        <p:spPr>
          <a:xfrm>
            <a:off x="540000" y="5925600"/>
            <a:ext cx="43350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Найдено </a:t>
            </a:r>
            <a:r>
              <a:rPr lang="en-US" sz="2800" dirty="0">
                <a:latin typeface="Proxima Nova"/>
                <a:ea typeface="Proxima Nova"/>
                <a:cs typeface="Proxima Nova"/>
                <a:sym typeface="Proxima Nova"/>
              </a:rPr>
              <a:t>410</a:t>
            </a: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 клиентов для удержания на основе оптимального порога</a:t>
            </a:r>
          </a:p>
        </p:txBody>
      </p:sp>
      <p:sp>
        <p:nvSpPr>
          <p:cNvPr id="1217" name="Google Shape;1217;p78"/>
          <p:cNvSpPr txBox="1"/>
          <p:nvPr/>
        </p:nvSpPr>
        <p:spPr>
          <a:xfrm>
            <a:off x="12791370" y="5925599"/>
            <a:ext cx="5176590" cy="3424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Даны рекомендации на основе </a:t>
            </a:r>
            <a:r>
              <a:rPr lang="en-US" sz="2800" dirty="0">
                <a:latin typeface="Proxima Nova"/>
                <a:ea typeface="Proxima Nova"/>
                <a:cs typeface="Proxima Nova"/>
                <a:sym typeface="Proxima Nova"/>
              </a:rPr>
              <a:t>k-NN</a:t>
            </a: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latin typeface="Proxima Nova"/>
                <a:ea typeface="Proxima Nova"/>
                <a:cs typeface="Proxima Nova"/>
                <a:sym typeface="Proxima Nova"/>
              </a:rPr>
              <a:t>Подключить: </a:t>
            </a:r>
            <a:r>
              <a:rPr lang="en-US" sz="2200" dirty="0">
                <a:latin typeface="Proxima Nova"/>
                <a:ea typeface="Proxima Nova"/>
                <a:cs typeface="Proxima Nova"/>
                <a:sym typeface="Proxima Nova"/>
              </a:rPr>
              <a:t>'PhoneService’,</a:t>
            </a:r>
            <a:r>
              <a:rPr lang="ru-RU" sz="22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200" dirty="0">
                <a:latin typeface="Proxima Nova"/>
                <a:ea typeface="Proxima Nova"/>
                <a:cs typeface="Proxima Nova"/>
                <a:sym typeface="Proxima Nova"/>
              </a:rPr>
              <a:t>'MultipleLines', 'OnlineSecurity', 'OnlineBackup',         'DeviceProtection’,</a:t>
            </a:r>
            <a:r>
              <a:rPr lang="ru-RU" sz="22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200" dirty="0">
                <a:latin typeface="Proxima Nova"/>
                <a:ea typeface="Proxima Nova"/>
                <a:cs typeface="Proxima Nova"/>
                <a:sym typeface="Proxima Nova"/>
              </a:rPr>
              <a:t>'TechSupport', 'StreamingTV’,</a:t>
            </a:r>
            <a:r>
              <a:rPr lang="ru-RU" sz="22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200" dirty="0">
                <a:latin typeface="Proxima Nova"/>
                <a:ea typeface="Proxima Nova"/>
                <a:cs typeface="Proxima Nova"/>
                <a:sym typeface="Proxima Nova"/>
              </a:rPr>
              <a:t> 'StreamingMovies’</a:t>
            </a:r>
            <a:endParaRPr lang="ru-RU" sz="2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latin typeface="Proxima Nova"/>
                <a:ea typeface="Proxima Nova"/>
                <a:cs typeface="Proxima Nova"/>
                <a:sym typeface="Proxima Nova"/>
              </a:rPr>
              <a:t>Или предложить более выгодный контракт</a:t>
            </a:r>
            <a:endParaRPr sz="22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8" name="Google Shape;1218;p78"/>
          <p:cNvSpPr txBox="1"/>
          <p:nvPr/>
        </p:nvSpPr>
        <p:spPr>
          <a:xfrm>
            <a:off x="6656046" y="5925600"/>
            <a:ext cx="4552728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Для каждого из них нашли "двойника" — лояльного клиента с похожим поведением.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Рекомендуем те услуги, которые есть у "двойника", но отсутствуют у клиента из группы риска</a:t>
            </a:r>
            <a:endParaRPr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9" name="Google Shape;1219;p78"/>
          <p:cNvSpPr txBox="1"/>
          <p:nvPr/>
        </p:nvSpPr>
        <p:spPr>
          <a:xfrm>
            <a:off x="551850" y="489600"/>
            <a:ext cx="14297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Кого нашли. Что им предложить?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0197A7FF-E83A-691C-2005-D94D681DA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005336F9-F0A2-A9BC-EB8D-13A35E4B866D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Почему клиент уходит? Делаем модель понятной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836B14-C201-0AA7-CC86-695C2F6C6A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64476" y="1971600"/>
            <a:ext cx="10901091" cy="7500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AA569-206A-D92A-4279-DBAACE6E14C9}"/>
              </a:ext>
            </a:extLst>
          </p:cNvPr>
          <p:cNvSpPr txBox="1"/>
          <p:nvPr/>
        </p:nvSpPr>
        <p:spPr>
          <a:xfrm>
            <a:off x="551850" y="1971600"/>
            <a:ext cx="651262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>
                <a:latin typeface="Proxima Nova" panose="020B0604020202020204" charset="0"/>
              </a:rPr>
              <a:t>«Портрет» клиента 1334:</a:t>
            </a:r>
          </a:p>
          <a:p>
            <a:r>
              <a:rPr lang="ru-RU" sz="2200" dirty="0">
                <a:latin typeface="Proxima Nova" panose="020B0604020202020204" charset="0"/>
              </a:rPr>
              <a:t>Это консервативный и экономный новый пользователь. Он не гонится за новейшими технологиями (использует DSL), но чувствителен к цене. Он избегает  долгосрочных контрактов и находится с компанией совсем недолго. Его основной мотив для ухода — финансовый. Он чувствует, что платит много за, возможно, не самую современную услугу. Единственное, что его сдерживает — это, вероятно, ограниченность выбора или нежелание проходить через процесс смены провайдера, особенно если текущая DSL-связь его в целом устраивает по качеству.</a:t>
            </a:r>
          </a:p>
        </p:txBody>
      </p:sp>
      <p:pic>
        <p:nvPicPr>
          <p:cNvPr id="8" name="Рисунок 7" descr="Изображение выглядит как мультфильм, иллюстрац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B0545E8-09F9-AA32-73F6-11FC70ED87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3500" y="6803692"/>
            <a:ext cx="2469326" cy="37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42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AE82E133-7572-2817-B9A5-4AD309091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F0C632DA-9553-E2B8-AA8D-05B245C39CEC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Пример персонализированной рекомендации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A4B70E3B-F912-0DA8-7994-16BA76F2D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95985"/>
              </p:ext>
            </p:extLst>
          </p:nvPr>
        </p:nvGraphicFramePr>
        <p:xfrm>
          <a:off x="693174" y="2713703"/>
          <a:ext cx="13450530" cy="58403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483510">
                  <a:extLst>
                    <a:ext uri="{9D8B030D-6E8A-4147-A177-3AD203B41FA5}">
                      <a16:colId xmlns:a16="http://schemas.microsoft.com/office/drawing/2014/main" val="1338294832"/>
                    </a:ext>
                  </a:extLst>
                </a:gridCol>
                <a:gridCol w="4483510">
                  <a:extLst>
                    <a:ext uri="{9D8B030D-6E8A-4147-A177-3AD203B41FA5}">
                      <a16:colId xmlns:a16="http://schemas.microsoft.com/office/drawing/2014/main" val="492619542"/>
                    </a:ext>
                  </a:extLst>
                </a:gridCol>
                <a:gridCol w="4483510">
                  <a:extLst>
                    <a:ext uri="{9D8B030D-6E8A-4147-A177-3AD203B41FA5}">
                      <a16:colId xmlns:a16="http://schemas.microsoft.com/office/drawing/2014/main" val="2804362550"/>
                    </a:ext>
                  </a:extLst>
                </a:gridCol>
              </a:tblGrid>
              <a:tr h="2920180">
                <a:tc>
                  <a:txBody>
                    <a:bodyPr/>
                    <a:lstStyle/>
                    <a:p>
                      <a:r>
                        <a:rPr lang="en-US" sz="4400" dirty="0"/>
                        <a:t>CustomerID</a:t>
                      </a:r>
                      <a:endParaRPr lang="en-US" sz="4400" dirty="0">
                        <a:latin typeface="Proxima Nova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Churn_Probability</a:t>
                      </a:r>
                      <a:endParaRPr lang="en-US" sz="4400" dirty="0">
                        <a:latin typeface="Proxima Nova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KNN_Recommendation</a:t>
                      </a:r>
                      <a:endParaRPr lang="en-US" sz="4400" dirty="0">
                        <a:latin typeface="Proxima Nova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050164"/>
                  </a:ext>
                </a:extLst>
              </a:tr>
              <a:tr h="2920180">
                <a:tc>
                  <a:txBody>
                    <a:bodyPr/>
                    <a:lstStyle/>
                    <a:p>
                      <a:r>
                        <a:rPr lang="en-US" sz="4400" dirty="0"/>
                        <a:t>1334</a:t>
                      </a:r>
                      <a:endParaRPr lang="ru-RU" sz="4400" dirty="0">
                        <a:latin typeface="Proxima Nova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72,61%</a:t>
                      </a:r>
                      <a:endParaRPr lang="ru-RU" sz="4400" dirty="0">
                        <a:latin typeface="Proxima Nova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Предложить подключить: </a:t>
                      </a:r>
                      <a:r>
                        <a:rPr lang="en-US" sz="4400" dirty="0"/>
                        <a:t>PhoneService</a:t>
                      </a:r>
                      <a:endParaRPr lang="ru-RU" sz="4400" dirty="0">
                        <a:latin typeface="Proxima Nova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401672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8D2C03-C031-7089-77C4-DC3B7C5EA76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4394427" y="2713703"/>
            <a:ext cx="3893573" cy="584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37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CAE32EA6-97C9-BCC0-0D3E-1ED964767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015686A1-6F96-3955-ED89-121D5526C50D}"/>
              </a:ext>
            </a:extLst>
          </p:cNvPr>
          <p:cNvSpPr txBox="1"/>
          <p:nvPr/>
        </p:nvSpPr>
        <p:spPr>
          <a:xfrm>
            <a:off x="551850" y="489600"/>
            <a:ext cx="14291700" cy="959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Выводы и результаты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713405-DED0-968C-44D9-A01D00AAA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440" y="3359590"/>
            <a:ext cx="4320000" cy="1575831"/>
          </a:xfrm>
          <a:prstGeom prst="rect">
            <a:avLst/>
          </a:prstGeom>
        </p:spPr>
      </p:pic>
      <p:pic>
        <p:nvPicPr>
          <p:cNvPr id="7" name="Рисунок 6" descr="Изображение выглядит как Шрифт, Графика, логотип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4215CD7-4324-8B9A-ED12-13DC1493FF6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7426" y="5210979"/>
            <a:ext cx="4320000" cy="1020321"/>
          </a:xfrm>
          <a:prstGeom prst="rect">
            <a:avLst/>
          </a:prstGeom>
        </p:spPr>
      </p:pic>
      <p:pic>
        <p:nvPicPr>
          <p:cNvPr id="3" name="Рисунок 2" descr="Изображение выглядит как логотип, Шрифт, Графика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8D1437D-3508-F462-2D1D-A7540C92390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426" y="928470"/>
            <a:ext cx="4320000" cy="290537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логотип, Шрифт, зеле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E64CD15-657A-2911-F580-8B07B1451DA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426" y="7788785"/>
            <a:ext cx="4320000" cy="2880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023922-8D13-26C5-B60C-1B91F93AB49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87426" y="5145101"/>
            <a:ext cx="4320000" cy="4320000"/>
          </a:xfrm>
          <a:prstGeom prst="rect">
            <a:avLst/>
          </a:prstGeom>
        </p:spPr>
      </p:pic>
      <p:pic>
        <p:nvPicPr>
          <p:cNvPr id="9" name="Рисунок 8" descr="Изображение выглядит как круг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7EF35FE-D364-981B-C26A-62B71916CD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0661" y="7782120"/>
            <a:ext cx="1800000" cy="180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54CB911-C0B1-B7A9-5F07-EF4B0274D4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00661" y="4670855"/>
            <a:ext cx="1800000" cy="180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C008701-FAE1-8065-2925-4EC6CFC45B4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5900661" y="1559590"/>
            <a:ext cx="1800000" cy="18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59C600-EEC5-27FA-E93E-3705D07468A4}"/>
              </a:ext>
            </a:extLst>
          </p:cNvPr>
          <p:cNvSpPr txBox="1"/>
          <p:nvPr/>
        </p:nvSpPr>
        <p:spPr>
          <a:xfrm>
            <a:off x="5525662" y="1771443"/>
            <a:ext cx="95977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Proxima Nova" panose="020B0604020202020204" charset="0"/>
              </a:rPr>
              <a:t>Точно прогнозирует отток</a:t>
            </a:r>
          </a:p>
          <a:p>
            <a:r>
              <a:rPr lang="ru-RU" sz="3200" dirty="0">
                <a:latin typeface="Proxima Nova" panose="020B0604020202020204" charset="0"/>
              </a:rPr>
              <a:t>Использует алгоритм </a:t>
            </a:r>
            <a:r>
              <a:rPr lang="en-US" sz="3200" dirty="0">
                <a:latin typeface="Proxima Nova" panose="020B0604020202020204" charset="0"/>
              </a:rPr>
              <a:t>XGBoost</a:t>
            </a:r>
            <a:r>
              <a:rPr lang="ru-RU" sz="3200" dirty="0">
                <a:latin typeface="Proxima Nova" panose="020B0604020202020204" charset="0"/>
              </a:rPr>
              <a:t> для выявления клиентов с высоким риском ухода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9E1B65-2C5F-36F1-B8A2-E57AC75A8C7D}"/>
              </a:ext>
            </a:extLst>
          </p:cNvPr>
          <p:cNvSpPr txBox="1"/>
          <p:nvPr/>
        </p:nvSpPr>
        <p:spPr>
          <a:xfrm>
            <a:off x="5525662" y="4792690"/>
            <a:ext cx="95977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Proxima Nova" panose="020B0604020202020204" charset="0"/>
              </a:rPr>
              <a:t>Определяет прибыльную стратегию удержания</a:t>
            </a:r>
          </a:p>
          <a:p>
            <a:r>
              <a:rPr lang="ru-RU" sz="3200" dirty="0">
                <a:latin typeface="Proxima Nova" panose="020B0604020202020204" charset="0"/>
              </a:rPr>
              <a:t>Находит оптимальный сегмент, где удержание приносит максимальную бизнес-ценность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4C059-3C30-416A-E07B-F3D50DAE8494}"/>
              </a:ext>
            </a:extLst>
          </p:cNvPr>
          <p:cNvSpPr txBox="1"/>
          <p:nvPr/>
        </p:nvSpPr>
        <p:spPr>
          <a:xfrm>
            <a:off x="5525662" y="7404847"/>
            <a:ext cx="95977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Proxima Nova" panose="020B0604020202020204" charset="0"/>
              </a:rPr>
              <a:t>Представляет персонализированные и объяснимые рекомендации</a:t>
            </a:r>
          </a:p>
          <a:p>
            <a:r>
              <a:rPr lang="ru-RU" sz="3200" dirty="0">
                <a:latin typeface="Proxima Nova" panose="020B0604020202020204" charset="0"/>
              </a:rPr>
              <a:t>С помощью </a:t>
            </a:r>
            <a:r>
              <a:rPr lang="en-US" sz="3200" dirty="0">
                <a:latin typeface="Proxima Nova" panose="020B0604020202020204" charset="0"/>
              </a:rPr>
              <a:t>LIME </a:t>
            </a:r>
            <a:r>
              <a:rPr lang="ru-RU" sz="3200" dirty="0">
                <a:latin typeface="Proxima Nova" panose="020B0604020202020204" charset="0"/>
              </a:rPr>
              <a:t>и сегментного анализа помогает принимать взвешенные решения, понятные как аналитикам, так и бизнесу</a:t>
            </a:r>
          </a:p>
        </p:txBody>
      </p:sp>
    </p:spTree>
    <p:extLst>
      <p:ext uri="{BB962C8B-B14F-4D97-AF65-F5344CB8AC3E}">
        <p14:creationId xmlns:p14="http://schemas.microsoft.com/office/powerpoint/2010/main" val="3600447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7641A9B2-8519-E265-40A8-C4783A4FA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E0A498F0-B695-740E-7C7C-023AA51F6EC4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Пути развития</a:t>
            </a:r>
          </a:p>
        </p:txBody>
      </p:sp>
      <p:pic>
        <p:nvPicPr>
          <p:cNvPr id="4" name="Рисунок 3" descr="Изображение выглядит как снимок экрана, символ, логотип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7CA5F1F-9BB4-314A-D8FF-E7B11CD7D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83" y="2080336"/>
            <a:ext cx="2880000" cy="2880000"/>
          </a:xfrm>
          <a:prstGeom prst="rect">
            <a:avLst/>
          </a:prstGeom>
        </p:spPr>
      </p:pic>
      <p:pic>
        <p:nvPicPr>
          <p:cNvPr id="6" name="Рисунок 5" descr="Изображение выглядит как круг, снимок экрана, дизайн, искус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37CE3FC-B4A4-1FEB-5F0D-55118B849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000" y="2263500"/>
            <a:ext cx="2880000" cy="2880000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, круг, Красочность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10273CF-9599-6E31-C3A2-5D50121D0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1017" y="1897172"/>
            <a:ext cx="3240000" cy="3246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4E27ED-F96B-6CC4-9F0B-5BE615E0A8B0}"/>
              </a:ext>
            </a:extLst>
          </p:cNvPr>
          <p:cNvSpPr txBox="1"/>
          <p:nvPr/>
        </p:nvSpPr>
        <p:spPr>
          <a:xfrm>
            <a:off x="1458466" y="5688812"/>
            <a:ext cx="48538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Proxima Nova" panose="020B0604020202020204" charset="0"/>
              </a:rPr>
              <a:t>A/B тестирование: проведение A/B тестов для проверки эффективности предложенных рекомендаций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F27231-0592-5D46-C614-713BA99DCEE2}"/>
              </a:ext>
            </a:extLst>
          </p:cNvPr>
          <p:cNvSpPr txBox="1"/>
          <p:nvPr/>
        </p:nvSpPr>
        <p:spPr>
          <a:xfrm>
            <a:off x="6717078" y="5688812"/>
            <a:ext cx="48538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Proxima Nova" panose="020B0604020202020204" charset="0"/>
              </a:rPr>
              <a:t>Расширение данных: включение дополнительных данных (например, история обращений в поддержку, данные об использовании трафика) для улучшения точности модели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D89F2-0926-7BC2-E5A1-37A1D6FAAD63}"/>
              </a:ext>
            </a:extLst>
          </p:cNvPr>
          <p:cNvSpPr txBox="1"/>
          <p:nvPr/>
        </p:nvSpPr>
        <p:spPr>
          <a:xfrm>
            <a:off x="12444095" y="5688812"/>
            <a:ext cx="48538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Proxima Nova" panose="020B0604020202020204" charset="0"/>
              </a:rPr>
              <a:t>Динамический анализ: внедрение модели в production для отслеживания вероятности оттока в режиме реального времени и адаптации предложений</a:t>
            </a:r>
          </a:p>
        </p:txBody>
      </p:sp>
    </p:spTree>
    <p:extLst>
      <p:ext uri="{BB962C8B-B14F-4D97-AF65-F5344CB8AC3E}">
        <p14:creationId xmlns:p14="http://schemas.microsoft.com/office/powerpoint/2010/main" val="694507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9" name="Google Shape;1609;p102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1610" name="Google Shape;1610;p102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611;p102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12" name="Google Shape;1612;p102"/>
          <p:cNvSpPr txBox="1"/>
          <p:nvPr/>
        </p:nvSpPr>
        <p:spPr>
          <a:xfrm>
            <a:off x="551850" y="489600"/>
            <a:ext cx="7471273" cy="27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Спасибо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за внимание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3" name="Google Shape;1623;p102"/>
          <p:cNvSpPr txBox="1"/>
          <p:nvPr/>
        </p:nvSpPr>
        <p:spPr>
          <a:xfrm>
            <a:off x="1008945" y="9609771"/>
            <a:ext cx="2830802" cy="25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Дмитрий Доготарь</a:t>
            </a:r>
            <a:endParaRPr sz="2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24" name="Google Shape;1624;p102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625" name="Google Shape;1625;p10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1626;p10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7" name="Google Shape;1627;p10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8" name="Google Shape;1628;p10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B0E6CA-716D-644E-EA82-7F8C82D4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0" y="5534169"/>
            <a:ext cx="3841302" cy="3841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B9A4BF-B221-AE03-18F6-58B8017F7C4C}"/>
              </a:ext>
            </a:extLst>
          </p:cNvPr>
          <p:cNvSpPr txBox="1"/>
          <p:nvPr/>
        </p:nvSpPr>
        <p:spPr>
          <a:xfrm>
            <a:off x="15528229" y="7695014"/>
            <a:ext cx="112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xima Nova" panose="020B0604020202020204" charset="0"/>
              </a:rPr>
              <a:t>GitHub</a:t>
            </a:r>
            <a:endParaRPr lang="ru-RU" sz="2400" dirty="0">
              <a:latin typeface="Proxima Nova" panose="020B060402020202020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248383-DFD9-3212-91D0-E5968AC1E0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3989136" y="3190500"/>
            <a:ext cx="4005540" cy="40055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0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5" name="Google Shape;1025;p60"/>
          <p:cNvSpPr txBox="1"/>
          <p:nvPr/>
        </p:nvSpPr>
        <p:spPr>
          <a:xfrm>
            <a:off x="551850" y="489600"/>
            <a:ext cx="14292000" cy="274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Актуальность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и цель</a:t>
            </a: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 descr="Изображение выглядит как круг, искус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C383D4F-1D04-0849-49F9-0F3502012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330" y="-19920"/>
            <a:ext cx="7960240" cy="796024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7C7BFA-C430-33F2-44D4-AC0C22F861FA}"/>
              </a:ext>
            </a:extLst>
          </p:cNvPr>
          <p:cNvSpPr txBox="1"/>
          <p:nvPr/>
        </p:nvSpPr>
        <p:spPr>
          <a:xfrm>
            <a:off x="2620120" y="6954475"/>
            <a:ext cx="7726680" cy="1437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>
                <a:latin typeface="Proxima Nova" panose="020B0604020202020204" charset="0"/>
              </a:rPr>
              <a:t>Определить клиентов в группе риска</a:t>
            </a:r>
          </a:p>
          <a:p>
            <a:pPr>
              <a:lnSpc>
                <a:spcPct val="150000"/>
              </a:lnSpc>
            </a:pPr>
            <a:r>
              <a:rPr lang="ru-RU" sz="2000" b="1" dirty="0">
                <a:latin typeface="Proxima Nova" panose="020B0604020202020204" charset="0"/>
              </a:rPr>
              <a:t>Разработать стратегию их удержания</a:t>
            </a:r>
          </a:p>
          <a:p>
            <a:pPr>
              <a:lnSpc>
                <a:spcPct val="150000"/>
              </a:lnSpc>
            </a:pPr>
            <a:r>
              <a:rPr lang="ru-RU" sz="2000" b="1" dirty="0">
                <a:latin typeface="Proxima Nova" panose="020B0604020202020204" charset="0"/>
              </a:rPr>
              <a:t>Дать советы, что именно предложить клиенту</a:t>
            </a:r>
          </a:p>
        </p:txBody>
      </p:sp>
      <p:pic>
        <p:nvPicPr>
          <p:cNvPr id="8" name="Рисунок 7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6DD2B34-1387-DE99-F8CA-838A5B4B0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50" y="3740400"/>
            <a:ext cx="1800000" cy="18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A97359-C51C-B95F-13A6-BBE43561FE07}"/>
              </a:ext>
            </a:extLst>
          </p:cNvPr>
          <p:cNvSpPr txBox="1"/>
          <p:nvPr/>
        </p:nvSpPr>
        <p:spPr>
          <a:xfrm>
            <a:off x="2620120" y="4271068"/>
            <a:ext cx="5353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Proxima Nova" panose="020B0604020202020204" charset="0"/>
              </a:rPr>
              <a:t>Удержание клиентов — это ключ к успеху</a:t>
            </a:r>
          </a:p>
        </p:txBody>
      </p:sp>
      <p:pic>
        <p:nvPicPr>
          <p:cNvPr id="11" name="Рисунок 10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8CE8D6F-772F-1C7A-6675-E8F0320DA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50" y="6719416"/>
            <a:ext cx="1800000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9"/>
          <p:cNvSpPr/>
          <p:nvPr/>
        </p:nvSpPr>
        <p:spPr>
          <a:xfrm>
            <a:off x="543600" y="2217558"/>
            <a:ext cx="1222929" cy="1222929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7" name="Google Shape;1227;p79"/>
          <p:cNvSpPr txBox="1"/>
          <p:nvPr/>
        </p:nvSpPr>
        <p:spPr>
          <a:xfrm>
            <a:off x="547700" y="6910400"/>
            <a:ext cx="43053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Результаты: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Качество итоговой модели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Определение бизнес-стратегии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Формирование персонализированных рекомендаций (k-NN)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Интерпретация прогноза для конкретного клиента (LIME)</a:t>
            </a:r>
          </a:p>
        </p:txBody>
      </p:sp>
      <p:grpSp>
        <p:nvGrpSpPr>
          <p:cNvPr id="1228" name="Google Shape;1228;p79"/>
          <p:cNvGrpSpPr/>
          <p:nvPr/>
        </p:nvGrpSpPr>
        <p:grpSpPr>
          <a:xfrm>
            <a:off x="6264000" y="2217558"/>
            <a:ext cx="1222929" cy="1222929"/>
            <a:chOff x="6202875" y="2289450"/>
            <a:chExt cx="1151100" cy="1151100"/>
          </a:xfrm>
        </p:grpSpPr>
        <p:sp>
          <p:nvSpPr>
            <p:cNvPr id="1229" name="Google Shape;1229;p79"/>
            <p:cNvSpPr/>
            <p:nvPr/>
          </p:nvSpPr>
          <p:spPr>
            <a:xfrm>
              <a:off x="6202875" y="2289450"/>
              <a:ext cx="1151100" cy="1151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" name="Google Shape;1230;p79"/>
            <p:cNvSpPr/>
            <p:nvPr/>
          </p:nvSpPr>
          <p:spPr>
            <a:xfrm>
              <a:off x="6556600" y="2643006"/>
              <a:ext cx="443649" cy="443988"/>
            </a:xfrm>
            <a:custGeom>
              <a:avLst/>
              <a:gdLst/>
              <a:ahLst/>
              <a:cxnLst/>
              <a:rect l="l" t="t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2" name="Google Shape;1232;p79"/>
          <p:cNvSpPr/>
          <p:nvPr/>
        </p:nvSpPr>
        <p:spPr>
          <a:xfrm>
            <a:off x="11985450" y="2217558"/>
            <a:ext cx="1222929" cy="1222929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5" name="Google Shape;1235;p79"/>
          <p:cNvSpPr/>
          <p:nvPr/>
        </p:nvSpPr>
        <p:spPr>
          <a:xfrm>
            <a:off x="543600" y="5677785"/>
            <a:ext cx="1222929" cy="1222929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37" name="Google Shape;1237;p79"/>
          <p:cNvGrpSpPr/>
          <p:nvPr/>
        </p:nvGrpSpPr>
        <p:grpSpPr>
          <a:xfrm>
            <a:off x="6264000" y="5677785"/>
            <a:ext cx="1222929" cy="1222929"/>
            <a:chOff x="6202875" y="5756550"/>
            <a:chExt cx="1151100" cy="1151100"/>
          </a:xfrm>
        </p:grpSpPr>
        <p:sp>
          <p:nvSpPr>
            <p:cNvPr id="1238" name="Google Shape;1238;p79"/>
            <p:cNvSpPr/>
            <p:nvPr/>
          </p:nvSpPr>
          <p:spPr>
            <a:xfrm>
              <a:off x="6202875" y="5756550"/>
              <a:ext cx="1151100" cy="1151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9" name="Google Shape;1239;p79"/>
            <p:cNvSpPr/>
            <p:nvPr/>
          </p:nvSpPr>
          <p:spPr>
            <a:xfrm>
              <a:off x="6553812" y="6107487"/>
              <a:ext cx="449226" cy="4492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0" name="Google Shape;1240;p79"/>
          <p:cNvGrpSpPr/>
          <p:nvPr/>
        </p:nvGrpSpPr>
        <p:grpSpPr>
          <a:xfrm>
            <a:off x="917382" y="5623585"/>
            <a:ext cx="12324017" cy="1222929"/>
            <a:chOff x="2160262" y="5756550"/>
            <a:chExt cx="11600163" cy="1151100"/>
          </a:xfrm>
        </p:grpSpPr>
        <p:sp>
          <p:nvSpPr>
            <p:cNvPr id="1241" name="Google Shape;1241;p79"/>
            <p:cNvSpPr/>
            <p:nvPr/>
          </p:nvSpPr>
          <p:spPr>
            <a:xfrm>
              <a:off x="12609325" y="5756550"/>
              <a:ext cx="1151100" cy="1151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2" name="Google Shape;1242;p79"/>
            <p:cNvSpPr/>
            <p:nvPr/>
          </p:nvSpPr>
          <p:spPr>
            <a:xfrm>
              <a:off x="2160262" y="6158504"/>
              <a:ext cx="447444" cy="4474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57" y="18984"/>
                  </a:moveTo>
                  <a:lnTo>
                    <a:pt x="11380" y="15408"/>
                  </a:lnTo>
                  <a:lnTo>
                    <a:pt x="10800" y="14983"/>
                  </a:lnTo>
                  <a:lnTo>
                    <a:pt x="10219" y="15408"/>
                  </a:lnTo>
                  <a:lnTo>
                    <a:pt x="5343" y="18984"/>
                  </a:lnTo>
                  <a:lnTo>
                    <a:pt x="7313" y="13075"/>
                  </a:lnTo>
                  <a:lnTo>
                    <a:pt x="7534" y="12411"/>
                  </a:lnTo>
                  <a:lnTo>
                    <a:pt x="6980" y="11985"/>
                  </a:lnTo>
                  <a:lnTo>
                    <a:pt x="2887" y="8836"/>
                  </a:lnTo>
                  <a:lnTo>
                    <a:pt x="8535" y="8836"/>
                  </a:lnTo>
                  <a:lnTo>
                    <a:pt x="8774" y="8199"/>
                  </a:lnTo>
                  <a:lnTo>
                    <a:pt x="10800" y="2796"/>
                  </a:lnTo>
                  <a:lnTo>
                    <a:pt x="12826" y="8199"/>
                  </a:lnTo>
                  <a:lnTo>
                    <a:pt x="13065" y="8836"/>
                  </a:lnTo>
                  <a:lnTo>
                    <a:pt x="18714" y="8836"/>
                  </a:lnTo>
                  <a:lnTo>
                    <a:pt x="14619" y="11985"/>
                  </a:lnTo>
                  <a:lnTo>
                    <a:pt x="14066" y="12411"/>
                  </a:lnTo>
                  <a:cubicBezTo>
                    <a:pt x="14066" y="12411"/>
                    <a:pt x="16257" y="18984"/>
                    <a:pt x="16257" y="18984"/>
                  </a:cubicBezTo>
                  <a:close/>
                  <a:moveTo>
                    <a:pt x="21600" y="7855"/>
                  </a:moveTo>
                  <a:lnTo>
                    <a:pt x="13745" y="7855"/>
                  </a:lnTo>
                  <a:lnTo>
                    <a:pt x="10800" y="0"/>
                  </a:lnTo>
                  <a:lnTo>
                    <a:pt x="7855" y="7855"/>
                  </a:lnTo>
                  <a:lnTo>
                    <a:pt x="0" y="7855"/>
                  </a:lnTo>
                  <a:lnTo>
                    <a:pt x="6382" y="12764"/>
                  </a:lnTo>
                  <a:lnTo>
                    <a:pt x="3436" y="21600"/>
                  </a:lnTo>
                  <a:lnTo>
                    <a:pt x="10800" y="16200"/>
                  </a:lnTo>
                  <a:lnTo>
                    <a:pt x="18164" y="21600"/>
                  </a:lnTo>
                  <a:lnTo>
                    <a:pt x="15218" y="12764"/>
                  </a:lnTo>
                  <a:cubicBezTo>
                    <a:pt x="15218" y="12764"/>
                    <a:pt x="21600" y="7855"/>
                    <a:pt x="21600" y="78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3" name="Google Shape;1243;p79"/>
          <p:cNvSpPr txBox="1"/>
          <p:nvPr/>
        </p:nvSpPr>
        <p:spPr>
          <a:xfrm>
            <a:off x="551850" y="489600"/>
            <a:ext cx="142920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План работы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44" name="Google Shape;1244;p79"/>
          <p:cNvSpPr txBox="1"/>
          <p:nvPr/>
        </p:nvSpPr>
        <p:spPr>
          <a:xfrm>
            <a:off x="6267450" y="6910400"/>
            <a:ext cx="42864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Выводы и заключение: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Основные выводы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Пути развития проекта</a:t>
            </a:r>
          </a:p>
        </p:txBody>
      </p:sp>
      <p:sp>
        <p:nvSpPr>
          <p:cNvPr id="1245" name="Google Shape;1245;p79"/>
          <p:cNvSpPr txBox="1"/>
          <p:nvPr/>
        </p:nvSpPr>
        <p:spPr>
          <a:xfrm>
            <a:off x="11982450" y="6910400"/>
            <a:ext cx="42861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Список источников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6" name="Google Shape;1246;p79"/>
          <p:cNvSpPr txBox="1"/>
          <p:nvPr/>
        </p:nvSpPr>
        <p:spPr>
          <a:xfrm>
            <a:off x="547700" y="3448063"/>
            <a:ext cx="43053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Постановка задачи: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Актуальность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Цель проекта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Метрики качества</a:t>
            </a:r>
            <a:endParaRPr sz="2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7" name="Google Shape;1247;p79"/>
          <p:cNvSpPr txBox="1"/>
          <p:nvPr/>
        </p:nvSpPr>
        <p:spPr>
          <a:xfrm>
            <a:off x="6267450" y="3448063"/>
            <a:ext cx="42861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Proxima Nova"/>
                <a:ea typeface="Proxima Nova"/>
                <a:cs typeface="Proxima Nova"/>
                <a:sym typeface="Proxima Nova"/>
              </a:rPr>
              <a:t>Анализ: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Исследование аналогов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EDA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Обоснование алгоритмов</a:t>
            </a:r>
            <a:endParaRPr sz="2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8" name="Google Shape;1248;p79"/>
          <p:cNvSpPr txBox="1"/>
          <p:nvPr/>
        </p:nvSpPr>
        <p:spPr>
          <a:xfrm>
            <a:off x="11982450" y="3448063"/>
            <a:ext cx="42864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Методика решения: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Подготовка данных и Feature Engineering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Разделение выборки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Выбор и оптимизация модели</a:t>
            </a:r>
          </a:p>
        </p:txBody>
      </p:sp>
      <p:pic>
        <p:nvPicPr>
          <p:cNvPr id="7" name="Рисунок 6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BDCB87F-D1AF-2E1F-7249-D436FD517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55" y="2614417"/>
            <a:ext cx="448892" cy="368534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рный, темнота">
            <a:extLst>
              <a:ext uri="{FF2B5EF4-FFF2-40B4-BE49-F238E27FC236}">
                <a16:creationId xmlns:a16="http://schemas.microsoft.com/office/drawing/2014/main" id="{CD9453FE-D050-7D67-9534-046D86451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232" y="2614417"/>
            <a:ext cx="446121" cy="365764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6DE4C24-B5F8-315D-CAE9-B023F24BB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5488" y="6050252"/>
            <a:ext cx="448892" cy="36853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384A5E-5A77-446A-A1D4-F734CBEA6F5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 flipV="1">
            <a:off x="15599095" y="456121"/>
            <a:ext cx="2137055" cy="21370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89"/>
          <p:cNvSpPr txBox="1"/>
          <p:nvPr/>
        </p:nvSpPr>
        <p:spPr>
          <a:xfrm>
            <a:off x="1024290" y="5682315"/>
            <a:ext cx="6184230" cy="312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Выявлен умеренный дисбаланс: 73.4% клиентов остались лояльны, 26.6% ушли. Это было учтено при обучении моделей с помощью взвешивания классов.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1" name="Google Shape;1481;p89"/>
          <p:cNvSpPr txBox="1"/>
          <p:nvPr/>
        </p:nvSpPr>
        <p:spPr>
          <a:xfrm>
            <a:off x="1024290" y="1177320"/>
            <a:ext cx="904935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latin typeface="Proxima Nova"/>
                <a:ea typeface="Proxima Nova"/>
                <a:cs typeface="Proxima Nova"/>
                <a:sym typeface="Proxima Nova"/>
              </a:rPr>
              <a:t>Анализ данных —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latin typeface="Proxima Nova"/>
                <a:ea typeface="Proxima Nova"/>
                <a:cs typeface="Proxima Nova"/>
                <a:sym typeface="Proxima Nova"/>
              </a:rPr>
              <a:t>что влияет на отток?</a:t>
            </a:r>
            <a:endParaRPr sz="60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1F2066-6475-04F0-082A-6E810C5D5B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1177320"/>
            <a:ext cx="8659145" cy="9009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605509DC-C309-D7C6-C94D-366417510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3EFABD80-1E03-0ABD-186F-3851CDEAE0C0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Анализ данных — что влияет на отток?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Google Shape;1478;p89">
            <a:extLst>
              <a:ext uri="{FF2B5EF4-FFF2-40B4-BE49-F238E27FC236}">
                <a16:creationId xmlns:a16="http://schemas.microsoft.com/office/drawing/2014/main" id="{52908966-59E0-7442-49F9-D8D06B052E82}"/>
              </a:ext>
            </a:extLst>
          </p:cNvPr>
          <p:cNvSpPr txBox="1"/>
          <p:nvPr/>
        </p:nvSpPr>
        <p:spPr>
          <a:xfrm>
            <a:off x="551850" y="7794660"/>
            <a:ext cx="426090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Числовые признаки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" name="Рисунок 10" descr="Изображение выглядит как диаграмма, График, снимок экрана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F799878-A83C-C07E-5109-F4EF345F8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2" y="1971600"/>
            <a:ext cx="18196596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5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D518EC32-E4C1-A10C-75CE-E1E82D0E0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7F172C3D-635C-32ED-91D0-57C65BCBB672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Анализ данных — что влияет на отток?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Google Shape;1478;p89">
            <a:extLst>
              <a:ext uri="{FF2B5EF4-FFF2-40B4-BE49-F238E27FC236}">
                <a16:creationId xmlns:a16="http://schemas.microsoft.com/office/drawing/2014/main" id="{028961F1-D12C-43AB-D937-9F3A8121C625}"/>
              </a:ext>
            </a:extLst>
          </p:cNvPr>
          <p:cNvSpPr txBox="1"/>
          <p:nvPr/>
        </p:nvSpPr>
        <p:spPr>
          <a:xfrm>
            <a:off x="11235090" y="1564404"/>
            <a:ext cx="498027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Категориальные признаки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 descr="Изображение выглядит как текст, диаграмма, снимок экрана, Пла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56FAA12-B907-2E5F-089A-73B84D773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0" y="1564404"/>
            <a:ext cx="9742480" cy="8339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15478A-BAFD-3A6F-D0DD-33E7E649DFBE}"/>
              </a:ext>
            </a:extLst>
          </p:cNvPr>
          <p:cNvSpPr txBox="1"/>
          <p:nvPr/>
        </p:nvSpPr>
        <p:spPr>
          <a:xfrm>
            <a:off x="11235090" y="7593522"/>
            <a:ext cx="66566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latin typeface="Proxima Nova" panose="020B0604020202020204" charset="0"/>
              </a:rPr>
              <a:t>Вывод: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>
                <a:latin typeface="Proxima Nova" panose="020B0604020202020204" charset="0"/>
              </a:rPr>
              <a:t>Контракт решает всё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>
                <a:latin typeface="Proxima Nova" panose="020B0604020202020204" charset="0"/>
              </a:rPr>
              <a:t>Новички в зоне риска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>
                <a:latin typeface="Proxima Nova" panose="020B0604020202020204" charset="0"/>
              </a:rPr>
              <a:t>Дополнительные услуги важны</a:t>
            </a:r>
          </a:p>
        </p:txBody>
      </p:sp>
    </p:spTree>
    <p:extLst>
      <p:ext uri="{BB962C8B-B14F-4D97-AF65-F5344CB8AC3E}">
        <p14:creationId xmlns:p14="http://schemas.microsoft.com/office/powerpoint/2010/main" val="3888576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5CE6F5F0-EBDD-629D-AB18-A151BA15A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2A99FFF1-6FCF-E71B-6CEE-78B60C066CE5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Анализ существующих подходов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C21C02-FCDE-E7DB-B025-AF386F927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19" y="5952552"/>
            <a:ext cx="2880000" cy="2880000"/>
          </a:xfrm>
          <a:prstGeom prst="rect">
            <a:avLst/>
          </a:prstGeom>
        </p:spPr>
      </p:pic>
      <p:pic>
        <p:nvPicPr>
          <p:cNvPr id="9" name="Рисунок 8" descr="Изображение выглядит как Графика, снимок экрана, графический дизайн, круг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18E6FD0-83B4-BECF-F867-A83863121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19" y="1845585"/>
            <a:ext cx="2880000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F7F7FA-2A47-5F2E-B98E-C74A4744EE0F}"/>
              </a:ext>
            </a:extLst>
          </p:cNvPr>
          <p:cNvSpPr txBox="1"/>
          <p:nvPr/>
        </p:nvSpPr>
        <p:spPr>
          <a:xfrm>
            <a:off x="113107" y="4960167"/>
            <a:ext cx="3992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roxima Nova" panose="020B0604020202020204" charset="0"/>
              </a:rPr>
              <a:t>Logistic Regression</a:t>
            </a:r>
            <a:endParaRPr lang="ru-RU" sz="2800" dirty="0">
              <a:latin typeface="Proxima Nova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FF131-9286-781B-120E-DDCDC1503A39}"/>
              </a:ext>
            </a:extLst>
          </p:cNvPr>
          <p:cNvSpPr txBox="1"/>
          <p:nvPr/>
        </p:nvSpPr>
        <p:spPr>
          <a:xfrm>
            <a:off x="630504" y="8832552"/>
            <a:ext cx="298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roxima Nova" panose="020B0604020202020204" charset="0"/>
              </a:rPr>
              <a:t>Random Forest</a:t>
            </a:r>
            <a:endParaRPr lang="ru-RU" sz="2800" dirty="0"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CC12CD-59EF-2690-E880-C48E23C0D3F3}"/>
              </a:ext>
            </a:extLst>
          </p:cNvPr>
          <p:cNvSpPr txBox="1"/>
          <p:nvPr/>
        </p:nvSpPr>
        <p:spPr>
          <a:xfrm>
            <a:off x="12780692" y="1845585"/>
            <a:ext cx="4955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Proxima Nova" panose="020B0604020202020204" charset="0"/>
              </a:rPr>
              <a:t>Применение градиентного бустинга для задачи оттока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005A13-97FB-2AA4-310C-F26D792652ED}"/>
              </a:ext>
            </a:extLst>
          </p:cNvPr>
          <p:cNvSpPr txBox="1"/>
          <p:nvPr/>
        </p:nvSpPr>
        <p:spPr>
          <a:xfrm>
            <a:off x="12780692" y="2856184"/>
            <a:ext cx="4955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Proxima Nova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https://www.displayr.com/predict-customer-churn-gradient-boosting/</a:t>
            </a:r>
            <a:endParaRPr lang="ru-RU" sz="2400" dirty="0">
              <a:solidFill>
                <a:schemeClr val="tx1"/>
              </a:solidFill>
              <a:latin typeface="Proxima Nova" panose="020B0604020202020204" charset="0"/>
            </a:endParaRPr>
          </a:p>
        </p:txBody>
      </p:sp>
      <p:pic>
        <p:nvPicPr>
          <p:cNvPr id="19" name="Рисунок 18" descr="Изображение выглядит как текст, снимок экрана, графический дизайн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6968A26-0EEC-7A51-3942-D569BB10D8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" t="5566" r="308" b="25525"/>
          <a:stretch>
            <a:fillRect/>
          </a:stretch>
        </p:blipFill>
        <p:spPr>
          <a:xfrm>
            <a:off x="5286342" y="1971600"/>
            <a:ext cx="6313137" cy="65480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B15EF9-6B3C-1ADC-F439-3B0283108AED}"/>
              </a:ext>
            </a:extLst>
          </p:cNvPr>
          <p:cNvSpPr txBox="1"/>
          <p:nvPr/>
        </p:nvSpPr>
        <p:spPr>
          <a:xfrm>
            <a:off x="12780692" y="4337662"/>
            <a:ext cx="495545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latin typeface="Proxima Nova" panose="020B0604020202020204" charset="0"/>
              </a:rPr>
              <a:t>Градиентный бустинг:</a:t>
            </a:r>
          </a:p>
          <a:p>
            <a:pPr algn="ctr"/>
            <a:endParaRPr lang="ru-RU" sz="3600" dirty="0">
              <a:latin typeface="Proxima Nova" panose="020B0604020202020204" charset="0"/>
            </a:endParaRPr>
          </a:p>
          <a:p>
            <a:pPr algn="ctr"/>
            <a:r>
              <a:rPr lang="ru-RU" sz="3600" dirty="0">
                <a:latin typeface="Proxima Nova" panose="020B0604020202020204" charset="0"/>
              </a:rPr>
              <a:t>Пока другие модели ищут закономерности, мы сохраняем ваших клиентов</a:t>
            </a:r>
          </a:p>
          <a:p>
            <a:pPr algn="ctr"/>
            <a:r>
              <a:rPr lang="ru-RU" sz="3600" dirty="0">
                <a:latin typeface="Proxima Nova" panose="020B0604020202020204" charset="0"/>
              </a:rPr>
              <a:t>😂😂😂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21DDB4-E02F-FBC3-237A-BAB10AC0909F}"/>
              </a:ext>
            </a:extLst>
          </p:cNvPr>
          <p:cNvSpPr txBox="1"/>
          <p:nvPr/>
        </p:nvSpPr>
        <p:spPr>
          <a:xfrm>
            <a:off x="6949596" y="8832552"/>
            <a:ext cx="298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roxima Nova" panose="020B0604020202020204" charset="0"/>
              </a:rPr>
              <a:t>XGBoost</a:t>
            </a:r>
            <a:endParaRPr lang="ru-RU" sz="28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45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7225FCFC-65C5-4259-B777-B865F9477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B067C8AE-4533-431A-4237-CD91288158E2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Выбор лучшей модели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0DC6E8-CBEF-576E-451F-0847CAA7B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306959" y="8004630"/>
            <a:ext cx="3427014" cy="1178795"/>
          </a:xfrm>
          <a:prstGeom prst="rect">
            <a:avLst/>
          </a:prstGeom>
        </p:spPr>
      </p:pic>
      <p:sp>
        <p:nvSpPr>
          <p:cNvPr id="5" name="Google Shape;1478;p89">
            <a:extLst>
              <a:ext uri="{FF2B5EF4-FFF2-40B4-BE49-F238E27FC236}">
                <a16:creationId xmlns:a16="http://schemas.microsoft.com/office/drawing/2014/main" id="{DC992ECC-AE93-62FC-9C9C-64048C7BFF50}"/>
              </a:ext>
            </a:extLst>
          </p:cNvPr>
          <p:cNvSpPr txBox="1"/>
          <p:nvPr/>
        </p:nvSpPr>
        <p:spPr>
          <a:xfrm>
            <a:off x="14306959" y="7161794"/>
            <a:ext cx="3427014" cy="117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XGBoost – 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лидер</a:t>
            </a:r>
          </a:p>
          <a:p>
            <a:pPr lvl="0" algn="ctr"/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ROC AUC – 0,8398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29CA34-D96C-F7D3-5B79-FCCFF97A89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4027" y="1700310"/>
            <a:ext cx="13228418" cy="74436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8209A3-60AF-0D91-FD37-F298D0CE7696}"/>
              </a:ext>
            </a:extLst>
          </p:cNvPr>
          <p:cNvSpPr txBox="1"/>
          <p:nvPr/>
        </p:nvSpPr>
        <p:spPr>
          <a:xfrm>
            <a:off x="13734568" y="1766910"/>
            <a:ext cx="4416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Proxima Nova" panose="020B0604020202020204" charset="0"/>
              </a:rPr>
              <a:t>ROC AUC - оценивает качество различения классов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BBC91-FBCE-5901-86D1-84BD7A928720}"/>
              </a:ext>
            </a:extLst>
          </p:cNvPr>
          <p:cNvSpPr txBox="1"/>
          <p:nvPr/>
        </p:nvSpPr>
        <p:spPr>
          <a:xfrm>
            <a:off x="13734565" y="4854591"/>
            <a:ext cx="4416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roxima Nova" panose="020B0604020202020204" charset="0"/>
              </a:rPr>
              <a:t>Net Profit</a:t>
            </a:r>
            <a:r>
              <a:rPr lang="ru-RU" sz="2400" dirty="0">
                <a:latin typeface="Proxima Nova" panose="020B0604020202020204" charset="0"/>
              </a:rPr>
              <a:t> = доход от удержанных клиентов</a:t>
            </a:r>
          </a:p>
          <a:p>
            <a:pPr algn="ctr"/>
            <a:r>
              <a:rPr lang="ru-RU" sz="2400" dirty="0">
                <a:latin typeface="Proxima Nova" panose="020B0604020202020204" charset="0"/>
              </a:rPr>
              <a:t>- затраты на удержание</a:t>
            </a:r>
          </a:p>
        </p:txBody>
      </p:sp>
      <p:pic>
        <p:nvPicPr>
          <p:cNvPr id="12" name="Рисунок 11" descr="Изображение выглядит как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E6E6D9E-25CC-FFC3-652C-5F533BDA1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3960" y="5840226"/>
            <a:ext cx="3297479" cy="1321568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, снимок экрана, Шрифт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9EA3A30-75FA-3570-4920-ADF5164E31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4875" t="20562" r="16012" b="7622"/>
          <a:stretch>
            <a:fillRect/>
          </a:stretch>
        </p:blipFill>
        <p:spPr>
          <a:xfrm>
            <a:off x="14453971" y="2550081"/>
            <a:ext cx="2977461" cy="20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35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71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0" name="Google Shape;1110;p71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1" name="Google Shape;1111;p71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Рисунок 2" descr="Изображение выглядит как текст, Шрифт, диаграмм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6A0E249-F96C-65AD-7B5E-82C21DA6725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0240" y="3589950"/>
            <a:ext cx="6827520" cy="6827520"/>
          </a:xfrm>
          <a:prstGeom prst="rect">
            <a:avLst/>
          </a:prstGeom>
        </p:spPr>
      </p:pic>
      <p:sp>
        <p:nvSpPr>
          <p:cNvPr id="1112" name="Google Shape;1112;p71"/>
          <p:cNvSpPr txBox="1"/>
          <p:nvPr/>
        </p:nvSpPr>
        <p:spPr>
          <a:xfrm>
            <a:off x="4865100" y="430575"/>
            <a:ext cx="85578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ГЛАВНАЯ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ИДЕЯ: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ОТ ТОЧНОСТИ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К ПРИБЫЛИ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2162</Words>
  <Application>Microsoft Office PowerPoint</Application>
  <PresentationFormat>Произвольный</PresentationFormat>
  <Paragraphs>180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Proxima Nova Semibold</vt:lpstr>
      <vt:lpstr>Gill Sans</vt:lpstr>
      <vt:lpstr>Proxima Nova</vt:lpstr>
      <vt:lpstr>Arial</vt:lpstr>
      <vt:lpstr>White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Dmitry Dogotar</cp:lastModifiedBy>
  <cp:revision>21</cp:revision>
  <dcterms:modified xsi:type="dcterms:W3CDTF">2025-10-18T05:29:39Z</dcterms:modified>
</cp:coreProperties>
</file>